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5" r:id="rId12"/>
    <p:sldId id="276" r:id="rId13"/>
    <p:sldId id="277" r:id="rId14"/>
    <p:sldId id="278" r:id="rId15"/>
    <p:sldId id="280" r:id="rId16"/>
    <p:sldId id="264" r:id="rId17"/>
    <p:sldId id="267" r:id="rId18"/>
    <p:sldId id="268" r:id="rId19"/>
    <p:sldId id="269" r:id="rId20"/>
    <p:sldId id="270" r:id="rId21"/>
    <p:sldId id="271" r:id="rId22"/>
    <p:sldId id="281" r:id="rId23"/>
    <p:sldId id="282" r:id="rId24"/>
    <p:sldId id="283" r:id="rId25"/>
    <p:sldId id="284" r:id="rId26"/>
    <p:sldId id="285" r:id="rId27"/>
    <p:sldId id="272" r:id="rId28"/>
    <p:sldId id="286" r:id="rId29"/>
    <p:sldId id="273" r:id="rId30"/>
    <p:sldId id="27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81973" autoAdjust="0"/>
  </p:normalViewPr>
  <p:slideViewPr>
    <p:cSldViewPr snapToGrid="0">
      <p:cViewPr varScale="1">
        <p:scale>
          <a:sx n="100" d="100"/>
          <a:sy n="100" d="100"/>
        </p:scale>
        <p:origin x="1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cat>
            <c:strRef>
              <c:f>Sheet1!$A$1:$B$1</c:f>
              <c:strCache>
                <c:ptCount val="2"/>
                <c:pt idx="0">
                  <c:v>2021-22</c:v>
                </c:pt>
                <c:pt idx="1">
                  <c:v>2022-23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14231186</c:v>
                </c:pt>
                <c:pt idx="1">
                  <c:v>15030670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9-4561-9C2B-3D5FD29CF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3633368"/>
        <c:axId val="453635992"/>
        <c:axId val="0"/>
      </c:bar3DChart>
      <c:catAx>
        <c:axId val="45363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53635992"/>
        <c:crosses val="autoZero"/>
        <c:auto val="1"/>
        <c:lblAlgn val="ctr"/>
        <c:lblOffset val="100"/>
        <c:noMultiLvlLbl val="0"/>
      </c:catAx>
      <c:valAx>
        <c:axId val="4536359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5363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Building Aid Ratio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Sheet1!$A$1:$A$11</c:f>
              <c:strCache>
                <c:ptCount val="11"/>
                <c:pt idx="0">
                  <c:v>Alexandria</c:v>
                </c:pt>
                <c:pt idx="1">
                  <c:v>Belleville Henderson</c:v>
                </c:pt>
                <c:pt idx="2">
                  <c:v>Carthage</c:v>
                </c:pt>
                <c:pt idx="3">
                  <c:v>General Brown</c:v>
                </c:pt>
                <c:pt idx="4">
                  <c:v>Indian River</c:v>
                </c:pt>
                <c:pt idx="5">
                  <c:v>LaFargeville</c:v>
                </c:pt>
                <c:pt idx="6">
                  <c:v>Lyme</c:v>
                </c:pt>
                <c:pt idx="7">
                  <c:v>Sackets Harbor</c:v>
                </c:pt>
                <c:pt idx="8">
                  <c:v>South Jefferson</c:v>
                </c:pt>
                <c:pt idx="9">
                  <c:v>Thousand Islands</c:v>
                </c:pt>
                <c:pt idx="10">
                  <c:v>Watertown</c:v>
                </c:pt>
              </c:strCache>
            </c:strRef>
          </c:cat>
          <c:val>
            <c:numRef>
              <c:f>Sheet1!$B$1:$B$11</c:f>
              <c:numCache>
                <c:formatCode>0.0%</c:formatCode>
                <c:ptCount val="11"/>
                <c:pt idx="0">
                  <c:v>0.53900000000000003</c:v>
                </c:pt>
                <c:pt idx="1">
                  <c:v>0.68500000000000005</c:v>
                </c:pt>
                <c:pt idx="2">
                  <c:v>0.88100000000000001</c:v>
                </c:pt>
                <c:pt idx="3">
                  <c:v>0.84</c:v>
                </c:pt>
                <c:pt idx="4">
                  <c:v>0.93100000000000005</c:v>
                </c:pt>
                <c:pt idx="5">
                  <c:v>0.69699999999999995</c:v>
                </c:pt>
                <c:pt idx="6">
                  <c:v>0.65600000000000003</c:v>
                </c:pt>
                <c:pt idx="7">
                  <c:v>0.79600000000000004</c:v>
                </c:pt>
                <c:pt idx="8">
                  <c:v>0.85899999999999999</c:v>
                </c:pt>
                <c:pt idx="9">
                  <c:v>0.64700000000000002</c:v>
                </c:pt>
                <c:pt idx="1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4-425A-944D-E8B8E573C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326160"/>
        <c:axId val="486320752"/>
      </c:barChart>
      <c:catAx>
        <c:axId val="48632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6320752"/>
        <c:crosses val="autoZero"/>
        <c:auto val="1"/>
        <c:lblAlgn val="ctr"/>
        <c:lblOffset val="100"/>
        <c:noMultiLvlLbl val="0"/>
      </c:catAx>
      <c:valAx>
        <c:axId val="48632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632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1D702-C301-4420-9954-039773E0D30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B9BB4-8136-4F4A-A577-A322D7CC2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PIVOT Replacement = Katie Durand</a:t>
            </a:r>
            <a:endParaRPr lang="en-US" baseline="0" dirty="0" smtClean="0"/>
          </a:p>
          <a:p>
            <a:r>
              <a:rPr lang="en-US" baseline="0" dirty="0" smtClean="0"/>
              <a:t>Brian </a:t>
            </a:r>
            <a:r>
              <a:rPr lang="en-US" baseline="0" dirty="0" err="1" smtClean="0"/>
              <a:t>Hudon’s</a:t>
            </a:r>
            <a:r>
              <a:rPr lang="en-US" baseline="0" dirty="0" smtClean="0"/>
              <a:t> replacement = Andrea Mitchell</a:t>
            </a:r>
          </a:p>
          <a:p>
            <a:r>
              <a:rPr lang="en-US" baseline="0" dirty="0" smtClean="0"/>
              <a:t>Total above = $253,461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2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March 2022 had largest</a:t>
            </a:r>
            <a:r>
              <a:rPr lang="en-US" baseline="0" dirty="0" smtClean="0"/>
              <a:t> one month inflation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85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March 2022 had largest</a:t>
            </a:r>
            <a:r>
              <a:rPr lang="en-US" baseline="0" dirty="0" smtClean="0"/>
              <a:t> one month inflation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81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Meredith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Graveline</a:t>
            </a:r>
            <a:r>
              <a:rPr lang="en-US" baseline="0" dirty="0" smtClean="0"/>
              <a:t> moved to HS secretary.  With benefits, cost increase $69k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6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3.30% increase for instructional</a:t>
            </a:r>
          </a:p>
          <a:p>
            <a:r>
              <a:rPr lang="en-US" dirty="0" smtClean="0"/>
              <a:t>3.25%</a:t>
            </a:r>
            <a:r>
              <a:rPr lang="en-US" baseline="0" dirty="0" smtClean="0"/>
              <a:t> non instructional</a:t>
            </a:r>
          </a:p>
          <a:p>
            <a:r>
              <a:rPr lang="en-US" baseline="0" dirty="0" smtClean="0"/>
              <a:t>PD through </a:t>
            </a:r>
            <a:r>
              <a:rPr lang="en-US" baseline="0" dirty="0" err="1" smtClean="0"/>
              <a:t>boces</a:t>
            </a:r>
            <a:r>
              <a:rPr lang="en-US" baseline="0" dirty="0" smtClean="0"/>
              <a:t> (Julie White)</a:t>
            </a:r>
          </a:p>
          <a:p>
            <a:r>
              <a:rPr lang="en-US" baseline="0" dirty="0" smtClean="0"/>
              <a:t>Lisa </a:t>
            </a:r>
            <a:r>
              <a:rPr lang="en-US" baseline="0" dirty="0" err="1" smtClean="0"/>
              <a:t>Willix</a:t>
            </a:r>
            <a:endParaRPr lang="en-US" baseline="0" dirty="0" smtClean="0"/>
          </a:p>
          <a:p>
            <a:r>
              <a:rPr lang="en-US" baseline="0" dirty="0" smtClean="0"/>
              <a:t>Ethan Phelps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82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$160k for C&amp;S</a:t>
            </a:r>
          </a:p>
          <a:p>
            <a:r>
              <a:rPr lang="en-US" dirty="0" smtClean="0"/>
              <a:t>$51k</a:t>
            </a:r>
            <a:r>
              <a:rPr lang="en-US" baseline="0" dirty="0" smtClean="0"/>
              <a:t> SRO</a:t>
            </a:r>
          </a:p>
          <a:p>
            <a:r>
              <a:rPr lang="en-US" baseline="0" dirty="0" smtClean="0"/>
              <a:t>$65k debt payments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8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1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8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28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5 places</a:t>
            </a:r>
            <a:r>
              <a:rPr lang="en-US" baseline="0" dirty="0" smtClean="0"/>
              <a:t> we are using ARPA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5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above = $180,695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77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Total above = $136,615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12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8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Total above = $324,117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B9BB4-8136-4F4A-A577-A322D7CC2E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9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7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53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25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9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38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2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6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5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4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5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8707-105A-4D69-9EFF-3376EED81C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80391-5A35-4B1E-9FD5-BA0E4352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2022-23 Budget Adoption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Christopher Clapper – Superintendent</a:t>
            </a:r>
          </a:p>
          <a:p>
            <a:r>
              <a:rPr lang="en-US" dirty="0" smtClean="0"/>
              <a:t>Brianne Kirchoff – Business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Where did the decreases go in the budget?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Transfer to School Lunch Fund</a:t>
            </a:r>
          </a:p>
          <a:p>
            <a:pPr lvl="1"/>
            <a:r>
              <a:rPr lang="en-US" dirty="0" smtClean="0"/>
              <a:t>$25,000</a:t>
            </a:r>
          </a:p>
          <a:p>
            <a:endParaRPr lang="en-US" dirty="0"/>
          </a:p>
          <a:p>
            <a:r>
              <a:rPr lang="en-US" dirty="0" smtClean="0"/>
              <a:t>Legal Fees</a:t>
            </a:r>
          </a:p>
          <a:p>
            <a:pPr lvl="1"/>
            <a:r>
              <a:rPr lang="en-US" dirty="0" smtClean="0"/>
              <a:t>$15,000</a:t>
            </a:r>
          </a:p>
          <a:p>
            <a:endParaRPr lang="en-US" dirty="0"/>
          </a:p>
          <a:p>
            <a:r>
              <a:rPr lang="en-US" dirty="0" smtClean="0"/>
              <a:t>Building Maintenance &amp; Utilities</a:t>
            </a:r>
          </a:p>
          <a:p>
            <a:pPr lvl="1"/>
            <a:r>
              <a:rPr lang="en-US" dirty="0" smtClean="0"/>
              <a:t>$40,000</a:t>
            </a:r>
          </a:p>
          <a:p>
            <a:endParaRPr lang="en-US" dirty="0"/>
          </a:p>
          <a:p>
            <a:r>
              <a:rPr lang="en-US" dirty="0" smtClean="0"/>
              <a:t>College Tuition</a:t>
            </a:r>
          </a:p>
          <a:p>
            <a:pPr lvl="1"/>
            <a:r>
              <a:rPr lang="en-US" dirty="0" smtClean="0"/>
              <a:t>$15,000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Garage Concrete Work</a:t>
            </a:r>
          </a:p>
          <a:p>
            <a:pPr lvl="1"/>
            <a:r>
              <a:rPr lang="en-US" dirty="0" smtClean="0"/>
              <a:t>$35,000</a:t>
            </a:r>
          </a:p>
          <a:p>
            <a:endParaRPr lang="en-US" dirty="0"/>
          </a:p>
          <a:p>
            <a:r>
              <a:rPr lang="en-US" dirty="0" smtClean="0"/>
              <a:t>Scoreboard</a:t>
            </a:r>
          </a:p>
          <a:p>
            <a:pPr lvl="1"/>
            <a:r>
              <a:rPr lang="en-US" dirty="0" smtClean="0"/>
              <a:t>$10,000</a:t>
            </a:r>
          </a:p>
          <a:p>
            <a:endParaRPr lang="en-US" dirty="0"/>
          </a:p>
          <a:p>
            <a:r>
              <a:rPr lang="en-US" dirty="0" smtClean="0"/>
              <a:t>BOCES PD</a:t>
            </a:r>
          </a:p>
          <a:p>
            <a:pPr lvl="1"/>
            <a:r>
              <a:rPr lang="en-US" dirty="0" smtClean="0"/>
              <a:t>$20,000</a:t>
            </a:r>
          </a:p>
          <a:p>
            <a:pPr lvl="1"/>
            <a:endParaRPr lang="en-US" dirty="0"/>
          </a:p>
          <a:p>
            <a:r>
              <a:rPr lang="en-US" dirty="0"/>
              <a:t>Instructional &amp; Student </a:t>
            </a:r>
            <a:r>
              <a:rPr lang="en-US" dirty="0" smtClean="0"/>
              <a:t>Supplies</a:t>
            </a:r>
          </a:p>
          <a:p>
            <a:pPr lvl="1"/>
            <a:r>
              <a:rPr lang="en-US" dirty="0" smtClean="0"/>
              <a:t>$35,000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Flashback: Fuel,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85750" indent="-28575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 Oil – Main Building</a:t>
            </a:r>
          </a:p>
          <a:p>
            <a:pPr marL="742950" lvl="1" indent="-2857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$1.8331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$2.6065 = 42.19%</a:t>
            </a:r>
          </a:p>
          <a:p>
            <a:pPr marL="285750" indent="-28575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 Oil – Garage</a:t>
            </a:r>
          </a:p>
          <a:p>
            <a:pPr marL="742950" lvl="1" indent="-2857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$2.1990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$2.8910 = 31.47%</a:t>
            </a:r>
          </a:p>
          <a:p>
            <a:pPr marL="285750" indent="-28575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Diesel</a:t>
            </a:r>
          </a:p>
          <a:p>
            <a:pPr marL="742950" lvl="1" indent="-2857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$2.2980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$3.0871 = 34.34%</a:t>
            </a:r>
          </a:p>
          <a:p>
            <a:pPr marL="285750" indent="-28575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Gasoline</a:t>
            </a:r>
          </a:p>
          <a:p>
            <a:pPr marL="742950" lvl="1" indent="-2857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30–40% Increase as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Fin’l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Advisors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4" descr="High cost of heating oil cartoon by Dave Granlund. Here.. the deed and keys  to my house...How 'bout we call it even. | Editorial cartoon, Hvac humor, Heating  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338" y="2194559"/>
            <a:ext cx="5470525" cy="42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Flashback: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742950" lvl="1" indent="-28575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102.45% increase</a:t>
            </a:r>
          </a:p>
          <a:p>
            <a:pPr marL="742950" lvl="1" indent="-28575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Solar Refund:</a:t>
            </a:r>
          </a:p>
          <a:p>
            <a:pPr marL="1200150" lvl="2" indent="-28575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2020 = $1,087.48</a:t>
            </a:r>
          </a:p>
          <a:p>
            <a:pPr marL="1200150" lvl="2" indent="-28575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2021 = $1,425.32</a:t>
            </a:r>
          </a:p>
          <a:p>
            <a:pPr marL="1200150" lvl="2" indent="-28575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 track for highest revenue to date for 2022</a:t>
            </a:r>
          </a:p>
        </p:txBody>
      </p:sp>
      <p:pic>
        <p:nvPicPr>
          <p:cNvPr id="5" name="Picture 2" descr="Electricity Rates Cartoons and Comics - funny pictures from CartoonStoc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41" y="2426062"/>
            <a:ext cx="5262284" cy="32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Flashback: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85750" indent="-285750"/>
            <a:r>
              <a:rPr lang="en-US" sz="2800" dirty="0"/>
              <a:t>Millers Meat Market =</a:t>
            </a:r>
            <a:r>
              <a:rPr lang="en-US" sz="2400" dirty="0">
                <a:sym typeface="Wingdings" panose="05000000000000000000" pitchFamily="2" charset="2"/>
              </a:rPr>
              <a:t> 22.57%</a:t>
            </a:r>
          </a:p>
          <a:p>
            <a:pPr marL="285750" indent="-285750"/>
            <a:r>
              <a:rPr lang="en-US" sz="2800" dirty="0"/>
              <a:t>USDA Supplement Expected to End June 30</a:t>
            </a:r>
          </a:p>
          <a:p>
            <a:pPr marL="742950" lvl="1" indent="-285750"/>
            <a:r>
              <a:rPr lang="en-US" sz="2400" dirty="0">
                <a:sym typeface="Wingdings" panose="05000000000000000000" pitchFamily="2" charset="2"/>
              </a:rPr>
              <a:t>Increase in Supplement from General Fund</a:t>
            </a:r>
          </a:p>
          <a:p>
            <a:pPr marL="1200150" lvl="2" indent="-285750"/>
            <a:r>
              <a:rPr lang="en-US" sz="2000" dirty="0">
                <a:sym typeface="Wingdings" panose="05000000000000000000" pitchFamily="2" charset="2"/>
              </a:rPr>
              <a:t>$75,000  $100,000</a:t>
            </a:r>
          </a:p>
        </p:txBody>
      </p:sp>
      <p:pic>
        <p:nvPicPr>
          <p:cNvPr id="6" name="Picture 2" descr="Every Chicken Plus Meal Is Freshly Cooked To Order - Cartoon Chicken  Holding A Sign - Free Transparent PNG Clipart Images Downloa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18" y="2194559"/>
            <a:ext cx="3357562" cy="38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Updated inflation figures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8" algn="r"/>
            <a:r>
              <a:rPr lang="en-US" dirty="0" smtClean="0"/>
              <a:t>Source: Bureau of Labor Statistics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" y="1939207"/>
            <a:ext cx="11328654" cy="41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Updated inflation figures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8" algn="r"/>
            <a:r>
              <a:rPr lang="en-US" dirty="0" smtClean="0"/>
              <a:t>Source: Bureau of Labor Statistics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1698497"/>
            <a:ext cx="9499600" cy="46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 Part budget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088247"/>
              </p:ext>
            </p:extLst>
          </p:nvPr>
        </p:nvGraphicFramePr>
        <p:xfrm>
          <a:off x="1496859" y="2160738"/>
          <a:ext cx="8993687" cy="3876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093">
                  <a:extLst>
                    <a:ext uri="{9D8B030D-6E8A-4147-A177-3AD203B41FA5}">
                      <a16:colId xmlns:a16="http://schemas.microsoft.com/office/drawing/2014/main" val="1149645281"/>
                    </a:ext>
                  </a:extLst>
                </a:gridCol>
                <a:gridCol w="2081396">
                  <a:extLst>
                    <a:ext uri="{9D8B030D-6E8A-4147-A177-3AD203B41FA5}">
                      <a16:colId xmlns:a16="http://schemas.microsoft.com/office/drawing/2014/main" val="3664345741"/>
                    </a:ext>
                  </a:extLst>
                </a:gridCol>
                <a:gridCol w="2081396">
                  <a:extLst>
                    <a:ext uri="{9D8B030D-6E8A-4147-A177-3AD203B41FA5}">
                      <a16:colId xmlns:a16="http://schemas.microsoft.com/office/drawing/2014/main" val="1761645600"/>
                    </a:ext>
                  </a:extLst>
                </a:gridCol>
                <a:gridCol w="1490382">
                  <a:extLst>
                    <a:ext uri="{9D8B030D-6E8A-4147-A177-3AD203B41FA5}">
                      <a16:colId xmlns:a16="http://schemas.microsoft.com/office/drawing/2014/main" val="4005960090"/>
                    </a:ext>
                  </a:extLst>
                </a:gridCol>
                <a:gridCol w="1233420">
                  <a:extLst>
                    <a:ext uri="{9D8B030D-6E8A-4147-A177-3AD203B41FA5}">
                      <a16:colId xmlns:a16="http://schemas.microsoft.com/office/drawing/2014/main" val="1213758507"/>
                    </a:ext>
                  </a:extLst>
                </a:gridCol>
              </a:tblGrid>
              <a:tr h="80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Administration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1,542,356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1,613,495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71,139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4.61%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3600445"/>
                  </a:ext>
                </a:extLst>
              </a:tr>
              <a:tr h="80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Program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10,263,367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10,736,349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$ 472,982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4.61%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2179022"/>
                  </a:ext>
                </a:extLst>
              </a:tr>
              <a:tr h="80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Capital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2,425,463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2,680,826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$ 255,363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10.53%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5697699"/>
                  </a:ext>
                </a:extLst>
              </a:tr>
              <a:tr h="66747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23490050"/>
                  </a:ext>
                </a:extLst>
              </a:tr>
              <a:tr h="80233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14,231,186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15,030,670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$ 799,484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5.62%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8361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8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 Part budget: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974090"/>
          </a:xfrm>
        </p:spPr>
        <p:txBody>
          <a:bodyPr/>
          <a:lstStyle/>
          <a:p>
            <a:r>
              <a:rPr lang="en-US" dirty="0" smtClean="0"/>
              <a:t>HS Secretary was reinstated in 2021-22</a:t>
            </a:r>
          </a:p>
          <a:p>
            <a:pPr lvl="1"/>
            <a:r>
              <a:rPr lang="en-US" dirty="0" smtClean="0"/>
              <a:t>A change from 2020-21</a:t>
            </a:r>
            <a:endParaRPr lang="en-US" dirty="0"/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308446"/>
              </p:ext>
            </p:extLst>
          </p:nvPr>
        </p:nvGraphicFramePr>
        <p:xfrm>
          <a:off x="1064711" y="3895592"/>
          <a:ext cx="8993687" cy="802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093">
                  <a:extLst>
                    <a:ext uri="{9D8B030D-6E8A-4147-A177-3AD203B41FA5}">
                      <a16:colId xmlns:a16="http://schemas.microsoft.com/office/drawing/2014/main" val="1149645281"/>
                    </a:ext>
                  </a:extLst>
                </a:gridCol>
                <a:gridCol w="2081396">
                  <a:extLst>
                    <a:ext uri="{9D8B030D-6E8A-4147-A177-3AD203B41FA5}">
                      <a16:colId xmlns:a16="http://schemas.microsoft.com/office/drawing/2014/main" val="3664345741"/>
                    </a:ext>
                  </a:extLst>
                </a:gridCol>
                <a:gridCol w="2081396">
                  <a:extLst>
                    <a:ext uri="{9D8B030D-6E8A-4147-A177-3AD203B41FA5}">
                      <a16:colId xmlns:a16="http://schemas.microsoft.com/office/drawing/2014/main" val="1761645600"/>
                    </a:ext>
                  </a:extLst>
                </a:gridCol>
                <a:gridCol w="1490382">
                  <a:extLst>
                    <a:ext uri="{9D8B030D-6E8A-4147-A177-3AD203B41FA5}">
                      <a16:colId xmlns:a16="http://schemas.microsoft.com/office/drawing/2014/main" val="4005960090"/>
                    </a:ext>
                  </a:extLst>
                </a:gridCol>
                <a:gridCol w="1233420">
                  <a:extLst>
                    <a:ext uri="{9D8B030D-6E8A-4147-A177-3AD203B41FA5}">
                      <a16:colId xmlns:a16="http://schemas.microsoft.com/office/drawing/2014/main" val="1213758507"/>
                    </a:ext>
                  </a:extLst>
                </a:gridCol>
              </a:tblGrid>
              <a:tr h="80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Administration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1,542,356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1,613,495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71,139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4.61%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3600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5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 Part budget: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133090"/>
          </a:xfrm>
        </p:spPr>
        <p:txBody>
          <a:bodyPr>
            <a:normAutofit/>
          </a:bodyPr>
          <a:lstStyle/>
          <a:p>
            <a:r>
              <a:rPr lang="en-US" dirty="0" smtClean="0"/>
              <a:t>Contractual Increases in Salaries</a:t>
            </a:r>
          </a:p>
          <a:p>
            <a:r>
              <a:rPr lang="en-US" dirty="0" smtClean="0"/>
              <a:t>Summer School</a:t>
            </a:r>
          </a:p>
          <a:p>
            <a:r>
              <a:rPr lang="en-US" dirty="0" smtClean="0"/>
              <a:t>Substitute Salaries</a:t>
            </a:r>
          </a:p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Special Education TA</a:t>
            </a:r>
          </a:p>
          <a:p>
            <a:r>
              <a:rPr lang="en-US" dirty="0" smtClean="0"/>
              <a:t>Bus Driver Trainer</a:t>
            </a:r>
          </a:p>
          <a:p>
            <a:r>
              <a:rPr lang="en-US" dirty="0" smtClean="0"/>
              <a:t>Mechanic’s Helper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46216"/>
              </p:ext>
            </p:extLst>
          </p:nvPr>
        </p:nvGraphicFramePr>
        <p:xfrm>
          <a:off x="971550" y="5591175"/>
          <a:ext cx="8993687" cy="802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093">
                  <a:extLst>
                    <a:ext uri="{9D8B030D-6E8A-4147-A177-3AD203B41FA5}">
                      <a16:colId xmlns:a16="http://schemas.microsoft.com/office/drawing/2014/main" val="4024135761"/>
                    </a:ext>
                  </a:extLst>
                </a:gridCol>
                <a:gridCol w="2081396">
                  <a:extLst>
                    <a:ext uri="{9D8B030D-6E8A-4147-A177-3AD203B41FA5}">
                      <a16:colId xmlns:a16="http://schemas.microsoft.com/office/drawing/2014/main" val="2013531198"/>
                    </a:ext>
                  </a:extLst>
                </a:gridCol>
                <a:gridCol w="2081396">
                  <a:extLst>
                    <a:ext uri="{9D8B030D-6E8A-4147-A177-3AD203B41FA5}">
                      <a16:colId xmlns:a16="http://schemas.microsoft.com/office/drawing/2014/main" val="89132600"/>
                    </a:ext>
                  </a:extLst>
                </a:gridCol>
                <a:gridCol w="1490382">
                  <a:extLst>
                    <a:ext uri="{9D8B030D-6E8A-4147-A177-3AD203B41FA5}">
                      <a16:colId xmlns:a16="http://schemas.microsoft.com/office/drawing/2014/main" val="3569826061"/>
                    </a:ext>
                  </a:extLst>
                </a:gridCol>
                <a:gridCol w="1233420">
                  <a:extLst>
                    <a:ext uri="{9D8B030D-6E8A-4147-A177-3AD203B41FA5}">
                      <a16:colId xmlns:a16="http://schemas.microsoft.com/office/drawing/2014/main" val="244745049"/>
                    </a:ext>
                  </a:extLst>
                </a:gridCol>
              </a:tblGrid>
              <a:tr h="80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Program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10,263,367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10,736,349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$ 472,982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4.61%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576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5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 Part budget: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2193290"/>
          </a:xfrm>
        </p:spPr>
        <p:txBody>
          <a:bodyPr/>
          <a:lstStyle/>
          <a:p>
            <a:r>
              <a:rPr lang="en-US" dirty="0" smtClean="0"/>
              <a:t>Capital Project Management</a:t>
            </a:r>
          </a:p>
          <a:p>
            <a:endParaRPr lang="en-US" dirty="0"/>
          </a:p>
          <a:p>
            <a:r>
              <a:rPr lang="en-US" dirty="0" smtClean="0"/>
              <a:t>School Resource Officer (reclassified from Program in prior year)</a:t>
            </a:r>
          </a:p>
          <a:p>
            <a:endParaRPr lang="en-US" dirty="0" smtClean="0"/>
          </a:p>
          <a:p>
            <a:r>
              <a:rPr lang="en-US" dirty="0" smtClean="0"/>
              <a:t>Debt Service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73429"/>
              </p:ext>
            </p:extLst>
          </p:nvPr>
        </p:nvGraphicFramePr>
        <p:xfrm>
          <a:off x="838200" y="5057775"/>
          <a:ext cx="8993687" cy="802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093">
                  <a:extLst>
                    <a:ext uri="{9D8B030D-6E8A-4147-A177-3AD203B41FA5}">
                      <a16:colId xmlns:a16="http://schemas.microsoft.com/office/drawing/2014/main" val="2952360391"/>
                    </a:ext>
                  </a:extLst>
                </a:gridCol>
                <a:gridCol w="2081396">
                  <a:extLst>
                    <a:ext uri="{9D8B030D-6E8A-4147-A177-3AD203B41FA5}">
                      <a16:colId xmlns:a16="http://schemas.microsoft.com/office/drawing/2014/main" val="392274433"/>
                    </a:ext>
                  </a:extLst>
                </a:gridCol>
                <a:gridCol w="2081396">
                  <a:extLst>
                    <a:ext uri="{9D8B030D-6E8A-4147-A177-3AD203B41FA5}">
                      <a16:colId xmlns:a16="http://schemas.microsoft.com/office/drawing/2014/main" val="3929978505"/>
                    </a:ext>
                  </a:extLst>
                </a:gridCol>
                <a:gridCol w="1490382">
                  <a:extLst>
                    <a:ext uri="{9D8B030D-6E8A-4147-A177-3AD203B41FA5}">
                      <a16:colId xmlns:a16="http://schemas.microsoft.com/office/drawing/2014/main" val="1805433386"/>
                    </a:ext>
                  </a:extLst>
                </a:gridCol>
                <a:gridCol w="1233420">
                  <a:extLst>
                    <a:ext uri="{9D8B030D-6E8A-4147-A177-3AD203B41FA5}">
                      <a16:colId xmlns:a16="http://schemas.microsoft.com/office/drawing/2014/main" val="3819668726"/>
                    </a:ext>
                  </a:extLst>
                </a:gridCol>
              </a:tblGrid>
              <a:tr h="80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Capital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2,425,463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2,680,826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$ 255,363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10.53%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2960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6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2021-22 Voter Approved Budget</a:t>
            </a:r>
          </a:p>
          <a:p>
            <a:pPr lvl="1"/>
            <a:r>
              <a:rPr lang="en-US" dirty="0" smtClean="0"/>
              <a:t>$14,231,186</a:t>
            </a:r>
          </a:p>
          <a:p>
            <a:pPr lvl="1"/>
            <a:endParaRPr lang="en-US" dirty="0"/>
          </a:p>
          <a:p>
            <a:r>
              <a:rPr lang="en-US" dirty="0" smtClean="0"/>
              <a:t>2022-23 Proposed Budget</a:t>
            </a:r>
          </a:p>
          <a:p>
            <a:pPr lvl="1"/>
            <a:r>
              <a:rPr lang="en-US" dirty="0" smtClean="0"/>
              <a:t>$15,030,670</a:t>
            </a:r>
          </a:p>
          <a:p>
            <a:pPr lvl="1"/>
            <a:endParaRPr lang="en-US" dirty="0"/>
          </a:p>
          <a:p>
            <a:r>
              <a:rPr lang="en-US" dirty="0" smtClean="0"/>
              <a:t>$799,484 increase</a:t>
            </a:r>
          </a:p>
          <a:p>
            <a:pPr lvl="1"/>
            <a:r>
              <a:rPr lang="en-US" dirty="0" smtClean="0"/>
              <a:t>5.62% over </a:t>
            </a:r>
            <a:r>
              <a:rPr lang="en-US" dirty="0" smtClean="0"/>
              <a:t>2021-22 expenditures</a:t>
            </a: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338784"/>
              </p:ext>
            </p:extLst>
          </p:nvPr>
        </p:nvGraphicFramePr>
        <p:xfrm>
          <a:off x="5578627" y="2057401"/>
          <a:ext cx="6270625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4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Funding: local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sources of revenue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Hammond CSD</a:t>
            </a:r>
          </a:p>
          <a:p>
            <a:pPr lvl="2"/>
            <a:r>
              <a:rPr lang="en-US" dirty="0" smtClean="0"/>
              <a:t>Transportation Agreement - $24,000</a:t>
            </a:r>
          </a:p>
          <a:p>
            <a:pPr lvl="2"/>
            <a:r>
              <a:rPr lang="en-US" dirty="0" smtClean="0"/>
              <a:t>Business Office Agreement - $85,000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Village of Alexandria Bay</a:t>
            </a:r>
          </a:p>
          <a:p>
            <a:pPr lvl="2"/>
            <a:r>
              <a:rPr lang="en-US" dirty="0" smtClean="0"/>
              <a:t>Fueling Station Agreement – $24,000</a:t>
            </a:r>
          </a:p>
        </p:txBody>
      </p:sp>
    </p:spTree>
    <p:extLst>
      <p:ext uri="{BB962C8B-B14F-4D97-AF65-F5344CB8AC3E}">
        <p14:creationId xmlns:p14="http://schemas.microsoft.com/office/powerpoint/2010/main" val="5738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Funding: state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999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Foundation Aid Increase – 3%</a:t>
            </a:r>
          </a:p>
          <a:p>
            <a:pPr lvl="1"/>
            <a:r>
              <a:rPr lang="en-US" dirty="0" smtClean="0"/>
              <a:t>$110,000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Building Aid</a:t>
            </a:r>
          </a:p>
          <a:p>
            <a:pPr lvl="1"/>
            <a:r>
              <a:rPr lang="en-US" u="sng" dirty="0" smtClean="0"/>
              <a:t>Decreased</a:t>
            </a:r>
            <a:r>
              <a:rPr lang="en-US" dirty="0" smtClean="0"/>
              <a:t> $42,630</a:t>
            </a:r>
          </a:p>
          <a:p>
            <a:pPr lvl="1"/>
            <a:r>
              <a:rPr lang="en-US" dirty="0" smtClean="0"/>
              <a:t>Based on capital projects</a:t>
            </a:r>
          </a:p>
          <a:p>
            <a:pPr lvl="2"/>
            <a:r>
              <a:rPr lang="en-US" dirty="0" smtClean="0"/>
              <a:t>EPC project completed</a:t>
            </a:r>
          </a:p>
          <a:p>
            <a:pPr lvl="2"/>
            <a:r>
              <a:rPr lang="en-US" dirty="0" smtClean="0"/>
              <a:t>Gym project will keep aid coming</a:t>
            </a:r>
          </a:p>
          <a:p>
            <a:pPr lvl="2"/>
            <a:endParaRPr lang="en-US" dirty="0"/>
          </a:p>
          <a:p>
            <a:r>
              <a:rPr lang="en-US" dirty="0" smtClean="0"/>
              <a:t>Transportation Aid</a:t>
            </a:r>
          </a:p>
          <a:p>
            <a:pPr lvl="1"/>
            <a:r>
              <a:rPr lang="en-US" u="sng" dirty="0" smtClean="0"/>
              <a:t>Decreased</a:t>
            </a:r>
            <a:r>
              <a:rPr lang="en-US" dirty="0" smtClean="0"/>
              <a:t> $57,031</a:t>
            </a:r>
          </a:p>
          <a:p>
            <a:pPr lvl="2"/>
            <a:r>
              <a:rPr lang="en-US" dirty="0" smtClean="0"/>
              <a:t>Based on </a:t>
            </a:r>
            <a:r>
              <a:rPr lang="en-US" u="sng" dirty="0" smtClean="0"/>
              <a:t>estimates</a:t>
            </a:r>
            <a:r>
              <a:rPr lang="en-US" dirty="0" smtClean="0"/>
              <a:t> by Governor</a:t>
            </a:r>
          </a:p>
          <a:p>
            <a:pPr lvl="2"/>
            <a:r>
              <a:rPr lang="en-US" dirty="0" smtClean="0"/>
              <a:t>Amounts are never accurate, district must be conservative</a:t>
            </a:r>
          </a:p>
          <a:p>
            <a:pPr lvl="2"/>
            <a:r>
              <a:rPr lang="en-US" dirty="0" smtClean="0"/>
              <a:t>District used current year actual aid for estimate</a:t>
            </a:r>
          </a:p>
          <a:p>
            <a:pPr lvl="2"/>
            <a:endParaRPr lang="en-US" dirty="0"/>
          </a:p>
          <a:p>
            <a:r>
              <a:rPr lang="en-US" dirty="0" smtClean="0"/>
              <a:t>Total Net State Aid Increase = $26,235 = .50%</a:t>
            </a:r>
          </a:p>
          <a:p>
            <a:r>
              <a:rPr lang="en-US" dirty="0" smtClean="0"/>
              <a:t>District is forced to rely more on property taxes to balance budget</a:t>
            </a:r>
          </a:p>
        </p:txBody>
      </p:sp>
    </p:spTree>
    <p:extLst>
      <p:ext uri="{BB962C8B-B14F-4D97-AF65-F5344CB8AC3E}">
        <p14:creationId xmlns:p14="http://schemas.microsoft.com/office/powerpoint/2010/main" val="17248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58209"/>
            <a:ext cx="7223760" cy="624297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89520" y="358209"/>
            <a:ext cx="4292600" cy="302768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Definition: The Combined Wealth Ratio (CWR) is defined by New York State as a “…measure of a district’s wealth taking into account both the district’s real property [values] and the income of residents of the district” (NYSED, 2017).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89520" y="358209"/>
            <a:ext cx="4292600" cy="3027681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Prior Year’s charts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 Bay INCREASED in value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Lyme &amp; TI Decreased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LaFargeville</a:t>
            </a:r>
            <a:r>
              <a:rPr lang="en-US" dirty="0" smtClean="0">
                <a:solidFill>
                  <a:srgbClr val="FFFFFF"/>
                </a:solidFill>
              </a:rPr>
              <a:t> stable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6" y="171201"/>
            <a:ext cx="7160164" cy="6321039"/>
          </a:xfrm>
        </p:spPr>
      </p:pic>
    </p:spTree>
    <p:extLst>
      <p:ext uri="{BB962C8B-B14F-4D97-AF65-F5344CB8AC3E}">
        <p14:creationId xmlns:p14="http://schemas.microsoft.com/office/powerpoint/2010/main" val="1456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48280"/>
            <a:ext cx="5242460" cy="6274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80" y="248280"/>
            <a:ext cx="5242460" cy="62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8" y="162560"/>
            <a:ext cx="10574102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727244"/>
              </p:ext>
            </p:extLst>
          </p:nvPr>
        </p:nvGraphicFramePr>
        <p:xfrm>
          <a:off x="844867" y="975360"/>
          <a:ext cx="9894253" cy="575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42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Funding: federal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2090"/>
          </a:xfrm>
        </p:spPr>
        <p:txBody>
          <a:bodyPr>
            <a:normAutofit/>
          </a:bodyPr>
          <a:lstStyle/>
          <a:p>
            <a:r>
              <a:rPr lang="en-US" dirty="0" smtClean="0"/>
              <a:t>ARPA Funding</a:t>
            </a:r>
          </a:p>
          <a:p>
            <a:pPr lvl="1"/>
            <a:r>
              <a:rPr lang="en-US" dirty="0" smtClean="0"/>
              <a:t>$60,800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Funds allocated to learning loss salaries</a:t>
            </a:r>
          </a:p>
          <a:p>
            <a:pPr lvl="2"/>
            <a:r>
              <a:rPr lang="en-US" dirty="0" smtClean="0"/>
              <a:t>Summer School</a:t>
            </a:r>
          </a:p>
          <a:p>
            <a:pPr lvl="2"/>
            <a:r>
              <a:rPr lang="en-US" dirty="0" smtClean="0"/>
              <a:t>Ghost Academy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Expenses are reoccurring</a:t>
            </a:r>
          </a:p>
          <a:p>
            <a:pPr lvl="2"/>
            <a:r>
              <a:rPr lang="en-US" dirty="0" smtClean="0"/>
              <a:t>Must remain in General Fund budget for future years</a:t>
            </a:r>
          </a:p>
        </p:txBody>
      </p:sp>
    </p:spTree>
    <p:extLst>
      <p:ext uri="{BB962C8B-B14F-4D97-AF65-F5344CB8AC3E}">
        <p14:creationId xmlns:p14="http://schemas.microsoft.com/office/powerpoint/2010/main" val="33315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Funding: </a:t>
            </a:r>
            <a:r>
              <a:rPr lang="en-US" dirty="0" err="1" smtClean="0"/>
              <a:t>arpa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2090"/>
          </a:xfrm>
        </p:spPr>
        <p:txBody>
          <a:bodyPr>
            <a:normAutofit/>
          </a:bodyPr>
          <a:lstStyle/>
          <a:p>
            <a:r>
              <a:rPr lang="en-US" dirty="0" smtClean="0"/>
              <a:t>Top 5 Spending Areas:</a:t>
            </a:r>
          </a:p>
          <a:p>
            <a:endParaRPr lang="en-US" dirty="0"/>
          </a:p>
          <a:p>
            <a:pPr lvl="1"/>
            <a:r>
              <a:rPr lang="en-US" dirty="0" smtClean="0"/>
              <a:t>20% Learning Loss		$180,400</a:t>
            </a:r>
          </a:p>
          <a:p>
            <a:pPr lvl="1"/>
            <a:r>
              <a:rPr lang="en-US" dirty="0" smtClean="0"/>
              <a:t>Floor Renovations (Dick Tile)	$109,950</a:t>
            </a:r>
          </a:p>
          <a:p>
            <a:pPr lvl="1"/>
            <a:r>
              <a:rPr lang="en-US" dirty="0" smtClean="0"/>
              <a:t>Baseball Field Renovations	$106,195</a:t>
            </a:r>
          </a:p>
          <a:p>
            <a:pPr lvl="1"/>
            <a:r>
              <a:rPr lang="en-US" dirty="0" smtClean="0"/>
              <a:t>Air Conditioning &amp; Wiring	$112,093</a:t>
            </a:r>
          </a:p>
          <a:p>
            <a:pPr lvl="1"/>
            <a:r>
              <a:rPr lang="en-US" dirty="0" smtClean="0"/>
              <a:t>Jr High Wing Flooring/Carpet	$40,000 (estimate)</a:t>
            </a:r>
          </a:p>
        </p:txBody>
      </p:sp>
    </p:spTree>
    <p:extLst>
      <p:ext uri="{BB962C8B-B14F-4D97-AF65-F5344CB8AC3E}">
        <p14:creationId xmlns:p14="http://schemas.microsoft.com/office/powerpoint/2010/main" val="35464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Funding: fund balance &amp; tax levy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2090"/>
          </a:xfrm>
        </p:spPr>
        <p:txBody>
          <a:bodyPr>
            <a:normAutofit/>
          </a:bodyPr>
          <a:lstStyle/>
          <a:p>
            <a:r>
              <a:rPr lang="en-US" dirty="0" smtClean="0"/>
              <a:t>Appropriated Fund Balance</a:t>
            </a:r>
          </a:p>
          <a:p>
            <a:pPr lvl="1"/>
            <a:r>
              <a:rPr lang="en-US" dirty="0" smtClean="0"/>
              <a:t>$1,350,000</a:t>
            </a:r>
          </a:p>
          <a:p>
            <a:pPr lvl="1"/>
            <a:r>
              <a:rPr lang="en-US" dirty="0" smtClean="0"/>
              <a:t>Currently keeps Unappropriated Fund Balance at 12%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Tax Levy to Balance Budget = 3.90%</a:t>
            </a:r>
          </a:p>
          <a:p>
            <a:pPr lvl="1"/>
            <a:r>
              <a:rPr lang="en-US" dirty="0" smtClean="0"/>
              <a:t>$306,514</a:t>
            </a:r>
          </a:p>
          <a:p>
            <a:pPr lvl="1"/>
            <a:r>
              <a:rPr lang="en-US" dirty="0" smtClean="0"/>
              <a:t>Below Tax Cap of 3.95%</a:t>
            </a:r>
          </a:p>
          <a:p>
            <a:pPr lvl="1"/>
            <a:endParaRPr lang="en-US" dirty="0"/>
          </a:p>
          <a:p>
            <a:r>
              <a:rPr lang="en-US" dirty="0" smtClean="0"/>
              <a:t>1% increase in tax levy = $78,593</a:t>
            </a:r>
          </a:p>
          <a:p>
            <a:pPr lvl="1"/>
            <a:r>
              <a:rPr lang="en-US" dirty="0" smtClean="0"/>
              <a:t>Becomes base of tax levy extrapolated over time</a:t>
            </a:r>
          </a:p>
        </p:txBody>
      </p:sp>
    </p:spTree>
    <p:extLst>
      <p:ext uri="{BB962C8B-B14F-4D97-AF65-F5344CB8AC3E}">
        <p14:creationId xmlns:p14="http://schemas.microsoft.com/office/powerpoint/2010/main" val="35837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Top 5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Instructional Salaries</a:t>
            </a:r>
          </a:p>
          <a:p>
            <a:pPr lvl="1"/>
            <a:r>
              <a:rPr lang="en-US" dirty="0" smtClean="0"/>
              <a:t>$256,642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Employee Benefits</a:t>
            </a:r>
          </a:p>
          <a:p>
            <a:pPr lvl="1"/>
            <a:r>
              <a:rPr lang="en-US" dirty="0" smtClean="0"/>
              <a:t>$181,235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Construction Management</a:t>
            </a:r>
          </a:p>
          <a:p>
            <a:pPr lvl="1"/>
            <a:r>
              <a:rPr lang="en-US" dirty="0" smtClean="0"/>
              <a:t>$160,374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Non Instructional Salaries</a:t>
            </a:r>
          </a:p>
          <a:p>
            <a:pPr lvl="1"/>
            <a:r>
              <a:rPr lang="en-US" dirty="0"/>
              <a:t>$</a:t>
            </a:r>
            <a:r>
              <a:rPr lang="en-US" dirty="0" smtClean="0"/>
              <a:t>135,449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Debt Payments</a:t>
            </a:r>
          </a:p>
          <a:p>
            <a:pPr lvl="1"/>
            <a:r>
              <a:rPr lang="en-US" dirty="0"/>
              <a:t>$65,354</a:t>
            </a:r>
          </a:p>
        </p:txBody>
      </p:sp>
    </p:spTree>
    <p:extLst>
      <p:ext uri="{BB962C8B-B14F-4D97-AF65-F5344CB8AC3E}">
        <p14:creationId xmlns:p14="http://schemas.microsoft.com/office/powerpoint/2010/main" val="24978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Tax levy impact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75105"/>
              </p:ext>
            </p:extLst>
          </p:nvPr>
        </p:nvGraphicFramePr>
        <p:xfrm>
          <a:off x="920749" y="2682081"/>
          <a:ext cx="9220202" cy="3045618"/>
        </p:xfrm>
        <a:graphic>
          <a:graphicData uri="http://schemas.openxmlformats.org/drawingml/2006/table">
            <a:tbl>
              <a:tblPr/>
              <a:tblGrid>
                <a:gridCol w="888694">
                  <a:extLst>
                    <a:ext uri="{9D8B030D-6E8A-4147-A177-3AD203B41FA5}">
                      <a16:colId xmlns:a16="http://schemas.microsoft.com/office/drawing/2014/main" val="560163405"/>
                    </a:ext>
                  </a:extLst>
                </a:gridCol>
                <a:gridCol w="2082877">
                  <a:extLst>
                    <a:ext uri="{9D8B030D-6E8A-4147-A177-3AD203B41FA5}">
                      <a16:colId xmlns:a16="http://schemas.microsoft.com/office/drawing/2014/main" val="2050360912"/>
                    </a:ext>
                  </a:extLst>
                </a:gridCol>
                <a:gridCol w="2082877">
                  <a:extLst>
                    <a:ext uri="{9D8B030D-6E8A-4147-A177-3AD203B41FA5}">
                      <a16:colId xmlns:a16="http://schemas.microsoft.com/office/drawing/2014/main" val="3562297340"/>
                    </a:ext>
                  </a:extLst>
                </a:gridCol>
                <a:gridCol w="2082877">
                  <a:extLst>
                    <a:ext uri="{9D8B030D-6E8A-4147-A177-3AD203B41FA5}">
                      <a16:colId xmlns:a16="http://schemas.microsoft.com/office/drawing/2014/main" val="2807940888"/>
                    </a:ext>
                  </a:extLst>
                </a:gridCol>
                <a:gridCol w="2082877">
                  <a:extLst>
                    <a:ext uri="{9D8B030D-6E8A-4147-A177-3AD203B41FA5}">
                      <a16:colId xmlns:a16="http://schemas.microsoft.com/office/drawing/2014/main" val="1225033277"/>
                    </a:ext>
                  </a:extLst>
                </a:gridCol>
              </a:tblGrid>
              <a:tr h="507603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50" marR="190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Property Assessment Value</a:t>
                      </a:r>
                    </a:p>
                  </a:txBody>
                  <a:tcPr marL="19050" marR="190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332147"/>
                  </a:ext>
                </a:extLst>
              </a:tr>
              <a:tr h="507603">
                <a:tc>
                  <a:txBody>
                    <a:bodyPr/>
                    <a:lstStyle/>
                    <a:p>
                      <a:pPr rtl="0" fontAlgn="b"/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50" marR="190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$50,000</a:t>
                      </a:r>
                    </a:p>
                  </a:txBody>
                  <a:tcPr marL="19050" marR="190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$100,000</a:t>
                      </a:r>
                    </a:p>
                  </a:txBody>
                  <a:tcPr marL="19050" marR="190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$150,000</a:t>
                      </a:r>
                    </a:p>
                  </a:txBody>
                  <a:tcPr marL="19050" marR="190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$200,000</a:t>
                      </a:r>
                    </a:p>
                  </a:txBody>
                  <a:tcPr marL="19050" marR="190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661908"/>
                  </a:ext>
                </a:extLst>
              </a:tr>
              <a:tr h="50760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19050" marR="19050" marT="12700" marB="127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$6.48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$12.97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$19.45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$25.93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59935"/>
                  </a:ext>
                </a:extLst>
              </a:tr>
              <a:tr h="50760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2.0%</a:t>
                      </a:r>
                    </a:p>
                  </a:txBody>
                  <a:tcPr marL="19050" marR="19050" marT="12700" marB="127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$12.97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$25.93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$38.90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$51.87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65719"/>
                  </a:ext>
                </a:extLst>
              </a:tr>
              <a:tr h="50760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3.0%</a:t>
                      </a:r>
                    </a:p>
                  </a:txBody>
                  <a:tcPr marL="19050" marR="19050" marT="12700" marB="127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$19.45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$38.90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$58.35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$77.80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41310"/>
                  </a:ext>
                </a:extLst>
              </a:tr>
              <a:tr h="50760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3.9%</a:t>
                      </a:r>
                    </a:p>
                  </a:txBody>
                  <a:tcPr marL="19050" marR="19050" marT="12700" marB="127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$25.28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$50.57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$75.85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$101.14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95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6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Breakdown:</a:t>
            </a:r>
            <a:br>
              <a:rPr lang="en-US" dirty="0" smtClean="0"/>
            </a:br>
            <a:r>
              <a:rPr lang="en-US" dirty="0" smtClean="0"/>
              <a:t> instructional salaries: $256,642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PIVOT Replaced Counselor			$56,815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Dedicated elementary science teacher	$48,551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 School Summer School			$15,000</a:t>
            </a:r>
          </a:p>
          <a:p>
            <a:endParaRPr lang="en-US" dirty="0"/>
          </a:p>
          <a:p>
            <a:r>
              <a:rPr lang="en-US" dirty="0" smtClean="0"/>
              <a:t>Creation of 12:1:1 Program			$22,002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Bringing back 2 students @ current cost of $98,318</a:t>
            </a:r>
          </a:p>
          <a:p>
            <a:pPr lvl="1"/>
            <a:r>
              <a:rPr lang="en-US" dirty="0" smtClean="0"/>
              <a:t>1 additional student for next year @ cost of $</a:t>
            </a:r>
            <a:r>
              <a:rPr lang="en-US" dirty="0" smtClean="0"/>
              <a:t>100,000</a:t>
            </a:r>
          </a:p>
          <a:p>
            <a:pPr lvl="1"/>
            <a:r>
              <a:rPr lang="en-US" dirty="0" smtClean="0"/>
              <a:t>Savings = $178,000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3.30% Contractual Increase			$111,093</a:t>
            </a:r>
          </a:p>
          <a:p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90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Breakdown: </a:t>
            </a:r>
            <a:br>
              <a:rPr lang="en-US" dirty="0" smtClean="0"/>
            </a:br>
            <a:r>
              <a:rPr lang="en-US" dirty="0" smtClean="0"/>
              <a:t>employee benefits: $181,235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Employees Retirement</a:t>
            </a:r>
          </a:p>
          <a:p>
            <a:pPr lvl="1"/>
            <a:r>
              <a:rPr lang="en-US" dirty="0" smtClean="0"/>
              <a:t>18.3% through January 2023</a:t>
            </a:r>
          </a:p>
          <a:p>
            <a:pPr lvl="1"/>
            <a:r>
              <a:rPr lang="en-US" dirty="0" smtClean="0"/>
              <a:t>13.1% effective February 2023</a:t>
            </a:r>
          </a:p>
          <a:p>
            <a:pPr lvl="1"/>
            <a:r>
              <a:rPr lang="en-US" dirty="0" smtClean="0"/>
              <a:t>$24,792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Teachers Retirement</a:t>
            </a:r>
          </a:p>
          <a:p>
            <a:pPr lvl="1"/>
            <a:r>
              <a:rPr lang="en-US" dirty="0" smtClean="0"/>
              <a:t>Increase 9.80 </a:t>
            </a:r>
            <a:r>
              <a:rPr lang="en-US" dirty="0" smtClean="0">
                <a:sym typeface="Wingdings" panose="05000000000000000000" pitchFamily="2" charset="2"/>
              </a:rPr>
              <a:t> 10.29%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$51,883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Social Security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7.65% of salaries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$</a:t>
            </a:r>
            <a:r>
              <a:rPr lang="en-US" dirty="0" smtClean="0">
                <a:sym typeface="Wingdings" panose="05000000000000000000" pitchFamily="2" charset="2"/>
              </a:rPr>
              <a:t>32,633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Health </a:t>
            </a:r>
            <a:r>
              <a:rPr lang="en-US" dirty="0"/>
              <a:t>Insurance</a:t>
            </a:r>
          </a:p>
          <a:p>
            <a:pPr lvl="1"/>
            <a:r>
              <a:rPr lang="en-US" dirty="0"/>
              <a:t>7% increase</a:t>
            </a:r>
          </a:p>
          <a:p>
            <a:pPr lvl="1"/>
            <a:r>
              <a:rPr lang="en-US" dirty="0" smtClean="0"/>
              <a:t>$56,002</a:t>
            </a:r>
          </a:p>
          <a:p>
            <a:pPr lvl="1"/>
            <a:r>
              <a:rPr lang="en-US" dirty="0" smtClean="0"/>
              <a:t>Legacy costs</a:t>
            </a:r>
          </a:p>
          <a:p>
            <a:pPr lvl="2"/>
            <a:r>
              <a:rPr lang="en-US" dirty="0" smtClean="0"/>
              <a:t>Includes </a:t>
            </a:r>
            <a:r>
              <a:rPr lang="en-US" dirty="0" smtClean="0"/>
              <a:t>Medicare </a:t>
            </a:r>
            <a:r>
              <a:rPr lang="en-US" dirty="0" smtClean="0"/>
              <a:t>reimbursements</a:t>
            </a:r>
          </a:p>
          <a:p>
            <a:pPr lvl="2"/>
            <a:r>
              <a:rPr lang="en-US" dirty="0" smtClean="0"/>
              <a:t>Increase from $148.50 to $170.10 for most retirees</a:t>
            </a:r>
          </a:p>
          <a:p>
            <a:pPr lvl="2"/>
            <a:r>
              <a:rPr lang="en-US" dirty="0" smtClean="0"/>
              <a:t>7.49% of total budget</a:t>
            </a:r>
          </a:p>
          <a:p>
            <a:pPr lvl="2"/>
            <a:r>
              <a:rPr lang="en-US" dirty="0" smtClean="0"/>
              <a:t>Higher than state average of 5%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BoCES Services</a:t>
            </a:r>
          </a:p>
          <a:p>
            <a:pPr lvl="1"/>
            <a:r>
              <a:rPr lang="en-US" dirty="0" smtClean="0"/>
              <a:t>Admin Fees for Health/Work Comp</a:t>
            </a:r>
          </a:p>
          <a:p>
            <a:pPr lvl="1"/>
            <a:r>
              <a:rPr lang="en-US" dirty="0" smtClean="0"/>
              <a:t>OPEB Audit Fees</a:t>
            </a:r>
          </a:p>
          <a:p>
            <a:pPr lvl="1"/>
            <a:r>
              <a:rPr lang="en-US" dirty="0" smtClean="0"/>
              <a:t>$15,385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Breakdown: </a:t>
            </a:r>
            <a:br>
              <a:rPr lang="en-US" dirty="0" smtClean="0"/>
            </a:br>
            <a:r>
              <a:rPr lang="en-US" dirty="0" smtClean="0"/>
              <a:t>construction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C&amp;S Engineers</a:t>
            </a:r>
          </a:p>
          <a:p>
            <a:pPr lvl="1"/>
            <a:r>
              <a:rPr lang="en-US" dirty="0" smtClean="0"/>
              <a:t>Budgeted in general fund to allow for additional work in the overall gym project</a:t>
            </a:r>
          </a:p>
          <a:p>
            <a:pPr lvl="1"/>
            <a:r>
              <a:rPr lang="en-US" dirty="0" smtClean="0"/>
              <a:t>$160,374</a:t>
            </a:r>
          </a:p>
        </p:txBody>
      </p:sp>
    </p:spTree>
    <p:extLst>
      <p:ext uri="{BB962C8B-B14F-4D97-AF65-F5344CB8AC3E}">
        <p14:creationId xmlns:p14="http://schemas.microsoft.com/office/powerpoint/2010/main" val="6922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Breakdown: </a:t>
            </a:r>
            <a:br>
              <a:rPr lang="en-US" dirty="0" smtClean="0"/>
            </a:br>
            <a:r>
              <a:rPr lang="en-US" dirty="0" smtClean="0"/>
              <a:t>non </a:t>
            </a:r>
            <a:r>
              <a:rPr lang="en-US" dirty="0" err="1" smtClean="0"/>
              <a:t>instr’l</a:t>
            </a:r>
            <a:r>
              <a:rPr lang="en-US" dirty="0" smtClean="0"/>
              <a:t> salaries: $135,449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Transportation Contractual Changes	$29,632	</a:t>
            </a:r>
          </a:p>
          <a:p>
            <a:pPr lvl="1"/>
            <a:r>
              <a:rPr lang="en-US" dirty="0" smtClean="0"/>
              <a:t>Extra runs paid at hourly rate</a:t>
            </a:r>
          </a:p>
          <a:p>
            <a:pPr lvl="1"/>
            <a:r>
              <a:rPr lang="en-US" dirty="0" smtClean="0"/>
              <a:t>Sign on Bonus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Full Time Bus Driver Trainer			$21,569</a:t>
            </a:r>
          </a:p>
          <a:p>
            <a:pPr lvl="1"/>
            <a:r>
              <a:rPr lang="en-US" dirty="0" smtClean="0"/>
              <a:t>Includes $4k health ins buyout previously in cafe</a:t>
            </a:r>
          </a:p>
          <a:p>
            <a:pPr lvl="1"/>
            <a:r>
              <a:rPr lang="en-US" dirty="0" smtClean="0"/>
              <a:t>Self Sustaining Program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Full Time Mechanic’s Helper			$48,748</a:t>
            </a:r>
          </a:p>
          <a:p>
            <a:pPr lvl="1"/>
            <a:r>
              <a:rPr lang="en-US" dirty="0" smtClean="0"/>
              <a:t>Replaced an existing position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3.25% Contractual </a:t>
            </a:r>
            <a:r>
              <a:rPr lang="en-US" dirty="0" smtClean="0"/>
              <a:t>Increase			$36,666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7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Breakdown: </a:t>
            </a:r>
            <a:br>
              <a:rPr lang="en-US" dirty="0" smtClean="0"/>
            </a:br>
            <a:r>
              <a:rPr lang="en-US" dirty="0" smtClean="0"/>
              <a:t>debt payments: $65,354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2021-22 Bus Bonding</a:t>
            </a:r>
          </a:p>
          <a:p>
            <a:pPr lvl="1"/>
            <a:r>
              <a:rPr lang="en-US" dirty="0" smtClean="0"/>
              <a:t>Year 3 of 5 year plan</a:t>
            </a:r>
          </a:p>
          <a:p>
            <a:pPr lvl="1"/>
            <a:r>
              <a:rPr lang="en-US" dirty="0" smtClean="0"/>
              <a:t>$62,164</a:t>
            </a:r>
          </a:p>
          <a:p>
            <a:endParaRPr lang="en-US" dirty="0" smtClean="0"/>
          </a:p>
          <a:p>
            <a:r>
              <a:rPr lang="en-US" dirty="0"/>
              <a:t>Final EPC Payment</a:t>
            </a:r>
          </a:p>
          <a:p>
            <a:pPr lvl="1"/>
            <a:r>
              <a:rPr lang="en-US" dirty="0"/>
              <a:t>Expiring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Decrease $60,014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2022-23 BAN Interest on Gym Project</a:t>
            </a:r>
          </a:p>
          <a:p>
            <a:pPr lvl="1"/>
            <a:r>
              <a:rPr lang="en-US" dirty="0" smtClean="0"/>
              <a:t>$62,500</a:t>
            </a:r>
          </a:p>
          <a:p>
            <a:pPr lvl="1"/>
            <a:r>
              <a:rPr lang="en-US" dirty="0" smtClean="0"/>
              <a:t>Offset by expiring EPC Payment – no </a:t>
            </a:r>
            <a:r>
              <a:rPr lang="en-US" dirty="0" err="1" smtClean="0"/>
              <a:t>add’l</a:t>
            </a:r>
            <a:r>
              <a:rPr lang="en-US" dirty="0" smtClean="0"/>
              <a:t> costs to taxpayers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about decreases?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Maintenance Equipment</a:t>
            </a:r>
          </a:p>
          <a:p>
            <a:pPr lvl="1"/>
            <a:r>
              <a:rPr lang="en-US" dirty="0" smtClean="0"/>
              <a:t>$18,700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Sound System Upgrades </a:t>
            </a:r>
          </a:p>
          <a:p>
            <a:pPr lvl="1"/>
            <a:r>
              <a:rPr lang="en-US" dirty="0" smtClean="0"/>
              <a:t>$18,000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Cardio Room</a:t>
            </a:r>
          </a:p>
          <a:p>
            <a:pPr lvl="1"/>
            <a:r>
              <a:rPr lang="en-US" dirty="0" smtClean="0"/>
              <a:t>$26,000</a:t>
            </a:r>
          </a:p>
          <a:p>
            <a:pPr lvl="1"/>
            <a:endParaRPr lang="en-US" dirty="0"/>
          </a:p>
          <a:p>
            <a:r>
              <a:rPr lang="en-US" dirty="0" smtClean="0"/>
              <a:t>Line by Line cuts throughout budget planning process</a:t>
            </a:r>
          </a:p>
          <a:p>
            <a:pPr lvl="1"/>
            <a:r>
              <a:rPr lang="en-US" dirty="0" smtClean="0"/>
              <a:t>$</a:t>
            </a:r>
            <a:r>
              <a:rPr lang="en-US" dirty="0" smtClean="0"/>
              <a:t>140,000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$320,000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BOCES Special Education</a:t>
            </a:r>
          </a:p>
          <a:p>
            <a:pPr lvl="1"/>
            <a:r>
              <a:rPr lang="en-US" dirty="0" smtClean="0"/>
              <a:t>$11,079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BOCES CTE Program</a:t>
            </a:r>
            <a:endParaRPr lang="en-US" dirty="0"/>
          </a:p>
          <a:p>
            <a:pPr lvl="1"/>
            <a:r>
              <a:rPr lang="en-US" dirty="0" smtClean="0"/>
              <a:t>$9,338</a:t>
            </a:r>
          </a:p>
          <a:p>
            <a:pPr lvl="1"/>
            <a:endParaRPr lang="en-US" dirty="0"/>
          </a:p>
          <a:p>
            <a:r>
              <a:rPr lang="en-US" dirty="0" smtClean="0"/>
              <a:t>Student Telemedicine</a:t>
            </a:r>
          </a:p>
          <a:p>
            <a:pPr lvl="1"/>
            <a:r>
              <a:rPr lang="en-US" dirty="0" smtClean="0"/>
              <a:t>$10,000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Transportation Equipment</a:t>
            </a:r>
            <a:endParaRPr lang="en-US" dirty="0"/>
          </a:p>
          <a:p>
            <a:pPr lvl="1"/>
            <a:r>
              <a:rPr lang="en-US" dirty="0" smtClean="0"/>
              <a:t>$51,000</a:t>
            </a:r>
          </a:p>
          <a:p>
            <a:pPr lvl="1"/>
            <a:endParaRPr lang="en-US" dirty="0"/>
          </a:p>
          <a:p>
            <a:r>
              <a:rPr lang="en-US" dirty="0"/>
              <a:t>Baseball Field</a:t>
            </a:r>
          </a:p>
          <a:p>
            <a:pPr lvl="1"/>
            <a:r>
              <a:rPr lang="en-US" dirty="0"/>
              <a:t>$40,000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493</TotalTime>
  <Words>1202</Words>
  <Application>Microsoft Office PowerPoint</Application>
  <PresentationFormat>Widescreen</PresentationFormat>
  <Paragraphs>375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</vt:lpstr>
      <vt:lpstr>Vapor Trail</vt:lpstr>
      <vt:lpstr>2022-23 Budget Adoption</vt:lpstr>
      <vt:lpstr>The Numbers</vt:lpstr>
      <vt:lpstr>Top 5 increases</vt:lpstr>
      <vt:lpstr>Breakdown:  instructional salaries: $256,642</vt:lpstr>
      <vt:lpstr>Breakdown:  employee benefits: $181,235</vt:lpstr>
      <vt:lpstr>Breakdown:  construction management</vt:lpstr>
      <vt:lpstr>Breakdown:  non instr’l salaries: $135,449</vt:lpstr>
      <vt:lpstr>Breakdown:  debt payments: $65,354</vt:lpstr>
      <vt:lpstr>What about decreases?</vt:lpstr>
      <vt:lpstr>Where did the decreases go in the budget?</vt:lpstr>
      <vt:lpstr>Flashback: Fuel, Gas</vt:lpstr>
      <vt:lpstr>Flashback: electricity</vt:lpstr>
      <vt:lpstr>Flashback: food</vt:lpstr>
      <vt:lpstr>Updated inflation figures</vt:lpstr>
      <vt:lpstr>Updated inflation figures</vt:lpstr>
      <vt:lpstr>3 Part budget</vt:lpstr>
      <vt:lpstr>3 Part budget: administration</vt:lpstr>
      <vt:lpstr>3 Part budget: program</vt:lpstr>
      <vt:lpstr>3 Part budget: capital</vt:lpstr>
      <vt:lpstr>Funding: local sources</vt:lpstr>
      <vt:lpstr>Funding: state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Funding: federal sources</vt:lpstr>
      <vt:lpstr>Funding: arpa (cont’d)</vt:lpstr>
      <vt:lpstr>Funding: fund balance &amp; tax levy</vt:lpstr>
      <vt:lpstr>Tax levy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2022-23 Budget Adoption</dc:title>
  <dc:creator>Windows User</dc:creator>
  <cp:lastModifiedBy>Windows User</cp:lastModifiedBy>
  <cp:revision>92</cp:revision>
  <dcterms:created xsi:type="dcterms:W3CDTF">2022-04-07T23:40:11Z</dcterms:created>
  <dcterms:modified xsi:type="dcterms:W3CDTF">2022-04-20T21:33:35Z</dcterms:modified>
</cp:coreProperties>
</file>